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9" r:id="rId1"/>
  </p:sldMasterIdLst>
  <p:notesMasterIdLst>
    <p:notesMasterId r:id="rId11"/>
  </p:notesMasterIdLst>
  <p:sldIdLst>
    <p:sldId id="256" r:id="rId2"/>
    <p:sldId id="257" r:id="rId3"/>
    <p:sldId id="258" r:id="rId4"/>
    <p:sldId id="263" r:id="rId5"/>
    <p:sldId id="261" r:id="rId6"/>
    <p:sldId id="285" r:id="rId7"/>
    <p:sldId id="286" r:id="rId8"/>
    <p:sldId id="287" r:id="rId9"/>
    <p:sldId id="262"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Oswald"/>
      <p:regular r:id="rId16"/>
      <p:bold r:id="rId17"/>
    </p:embeddedFont>
    <p:embeddedFont>
      <p:font typeface="Source Sans Pro" panose="020B0503030403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9AC879-E1F7-41FA-8919-45980CCAE9E5}">
  <a:tblStyle styleId="{7F9AC879-E1F7-41FA-8919-45980CCAE9E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1" autoAdjust="0"/>
    <p:restoredTop sz="89964"/>
  </p:normalViewPr>
  <p:slideViewPr>
    <p:cSldViewPr snapToGrid="0" snapToObjects="1">
      <p:cViewPr varScale="1">
        <p:scale>
          <a:sx n="115" d="100"/>
          <a:sy n="115" d="100"/>
        </p:scale>
        <p:origin x="1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sz="1100" b="0" i="0" kern="1200" dirty="0">
                <a:solidFill>
                  <a:schemeClr val="tx1"/>
                </a:solidFill>
                <a:effectLst/>
                <a:latin typeface="Arial" pitchFamily="-109" charset="0"/>
                <a:ea typeface="ＭＳ Ｐゴシック" pitchFamily="-109" charset="-128"/>
                <a:cs typeface="ＭＳ Ｐゴシック" pitchFamily="-109" charset="-128"/>
              </a:rPr>
              <a:t>30 sec</a:t>
            </a:r>
          </a:p>
          <a:p>
            <a:pPr marL="0" indent="0">
              <a:buNone/>
            </a:pPr>
            <a:r>
              <a:rPr lang="en-US" sz="1100" b="0" i="0" kern="1200" dirty="0">
                <a:solidFill>
                  <a:schemeClr val="tx1"/>
                </a:solidFill>
                <a:effectLst/>
                <a:latin typeface="Arial" pitchFamily="-109" charset="0"/>
                <a:ea typeface="ＭＳ Ｐゴシック" pitchFamily="-109" charset="-128"/>
                <a:cs typeface="ＭＳ Ｐゴシック" pitchFamily="-109" charset="-128"/>
              </a:rPr>
              <a:t>GaAs</a:t>
            </a:r>
            <a:r>
              <a:rPr lang="en-US" sz="1100" b="0" i="0" kern="1200" baseline="0" dirty="0">
                <a:solidFill>
                  <a:schemeClr val="tx1"/>
                </a:solidFill>
                <a:effectLst/>
                <a:latin typeface="Arial" pitchFamily="-109" charset="0"/>
                <a:ea typeface="ＭＳ Ｐゴシック" pitchFamily="-109" charset="-128"/>
                <a:cs typeface="ＭＳ Ｐゴシック" pitchFamily="-109" charset="-128"/>
              </a:rPr>
              <a:t> Cells suck </a:t>
            </a:r>
            <a:r>
              <a:rPr lang="en-US" sz="1100" b="0" i="0" kern="1200" baseline="0" dirty="0" err="1">
                <a:solidFill>
                  <a:schemeClr val="tx1"/>
                </a:solidFill>
                <a:effectLst/>
                <a:latin typeface="Arial" pitchFamily="-109" charset="0"/>
                <a:ea typeface="ＭＳ Ｐゴシック" pitchFamily="-109" charset="-128"/>
                <a:cs typeface="ＭＳ Ｐゴシック" pitchFamily="-109" charset="-128"/>
              </a:rPr>
              <a:t>bc</a:t>
            </a:r>
            <a:endParaRPr lang="en-US" sz="1100" b="0" i="0" kern="1200" baseline="0" dirty="0">
              <a:solidFill>
                <a:schemeClr val="tx1"/>
              </a:solidFill>
              <a:effectLst/>
              <a:latin typeface="Arial" pitchFamily="-109" charset="0"/>
              <a:ea typeface="ＭＳ Ｐゴシック" pitchFamily="-109" charset="-128"/>
              <a:cs typeface="ＭＳ Ｐゴシック" pitchFamily="-109" charset="-128"/>
            </a:endParaRPr>
          </a:p>
          <a:p>
            <a:pPr marL="0" indent="0">
              <a:buNone/>
            </a:pPr>
            <a:r>
              <a:rPr lang="en-US" sz="1100" b="0" i="0" kern="1200" baseline="0" dirty="0">
                <a:solidFill>
                  <a:schemeClr val="tx1"/>
                </a:solidFill>
                <a:effectLst/>
                <a:latin typeface="Arial" pitchFamily="-109" charset="0"/>
                <a:ea typeface="ＭＳ Ｐゴシック" pitchFamily="-109" charset="-128"/>
                <a:cs typeface="ＭＳ Ｐゴシック" pitchFamily="-109" charset="-128"/>
              </a:rPr>
              <a:t>Perovskites are better </a:t>
            </a:r>
            <a:r>
              <a:rPr lang="en-US" sz="1100" b="0" i="0" kern="1200" baseline="0" dirty="0" err="1">
                <a:solidFill>
                  <a:schemeClr val="tx1"/>
                </a:solidFill>
                <a:effectLst/>
                <a:latin typeface="Arial" pitchFamily="-109" charset="0"/>
                <a:ea typeface="ＭＳ Ｐゴシック" pitchFamily="-109" charset="-128"/>
                <a:cs typeface="ＭＳ Ｐゴシック" pitchFamily="-109" charset="-128"/>
              </a:rPr>
              <a:t>bc</a:t>
            </a:r>
            <a:endParaRPr lang="en-US" sz="1100" b="0" i="0" kern="1200" baseline="0" dirty="0">
              <a:solidFill>
                <a:schemeClr val="tx1"/>
              </a:solidFill>
              <a:effectLst/>
              <a:latin typeface="Arial" pitchFamily="-109" charset="0"/>
              <a:ea typeface="ＭＳ Ｐゴシック" pitchFamily="-109" charset="-128"/>
              <a:cs typeface="ＭＳ Ｐゴシック" pitchFamily="-109" charset="-128"/>
            </a:endParaRPr>
          </a:p>
          <a:p>
            <a:pPr marL="0" indent="0">
              <a:buNone/>
            </a:pPr>
            <a:r>
              <a:rPr lang="en-US" sz="1100" b="0" i="0" kern="1200" baseline="0" dirty="0">
                <a:solidFill>
                  <a:schemeClr val="tx1"/>
                </a:solidFill>
                <a:effectLst/>
                <a:latin typeface="Arial" pitchFamily="-109" charset="0"/>
                <a:ea typeface="ＭＳ Ｐゴシック" pitchFamily="-109" charset="-128"/>
                <a:cs typeface="ＭＳ Ｐゴシック" pitchFamily="-109" charset="-128"/>
              </a:rPr>
              <a:t>They do have one fault though, they are extremely water sensitive</a:t>
            </a:r>
          </a:p>
          <a:p>
            <a:pPr marL="0" indent="0">
              <a:buNone/>
            </a:pPr>
            <a:r>
              <a:rPr lang="en-US" sz="1100" b="0" i="0" kern="1200" baseline="0" dirty="0">
                <a:solidFill>
                  <a:schemeClr val="tx1"/>
                </a:solidFill>
                <a:effectLst/>
                <a:latin typeface="Arial" pitchFamily="-109" charset="0"/>
                <a:ea typeface="ＭＳ Ｐゴシック" pitchFamily="-109" charset="-128"/>
                <a:cs typeface="ＭＳ Ｐゴシック" pitchFamily="-109" charset="-128"/>
              </a:rPr>
              <a:t>Because there is no water in space, it is the ideal place to use them, but we have to survive take off first.</a:t>
            </a:r>
            <a:endParaRPr lang="en-US" sz="1100" b="0" i="0" kern="1200" dirty="0">
              <a:solidFill>
                <a:schemeClr val="tx1"/>
              </a:solidFill>
              <a:effectLst/>
              <a:latin typeface="Arial" pitchFamily="-109" charset="0"/>
              <a:ea typeface="ＭＳ Ｐゴシック" pitchFamily="-109" charset="-128"/>
              <a:cs typeface="ＭＳ Ｐゴシック" pitchFamily="-109" charset="-128"/>
            </a:endParaRPr>
          </a:p>
          <a:p>
            <a:pPr marL="0" indent="0">
              <a:buNone/>
            </a:pPr>
            <a:endParaRPr lang="en-US" sz="1100" b="0" i="0" kern="1200" dirty="0">
              <a:solidFill>
                <a:schemeClr val="tx1"/>
              </a:solidFill>
              <a:effectLst/>
              <a:latin typeface="Arial" pitchFamily="-109" charset="0"/>
              <a:ea typeface="ＭＳ Ｐゴシック" pitchFamily="-109" charset="-128"/>
              <a:cs typeface="ＭＳ Ｐゴシック" pitchFamily="-109" charset="-128"/>
            </a:endParaRPr>
          </a:p>
          <a:p>
            <a:pPr marL="228600" indent="-228600">
              <a:buAutoNum type="arabicPeriod"/>
            </a:pPr>
            <a:endParaRPr lang="en-US" sz="1100" b="0" i="0" kern="1200" dirty="0">
              <a:solidFill>
                <a:schemeClr val="tx1"/>
              </a:solidFill>
              <a:effectLst/>
              <a:latin typeface="Arial" pitchFamily="-109" charset="0"/>
              <a:ea typeface="ＭＳ Ｐゴシック" pitchFamily="-109" charset="-128"/>
              <a:cs typeface="ＭＳ Ｐゴシック" pitchFamily="-109" charset="-128"/>
            </a:endParaRPr>
          </a:p>
          <a:p>
            <a:pPr marL="228600" indent="-228600">
              <a:buAutoNum type="arabicPeriod"/>
            </a:pPr>
            <a:r>
              <a:rPr lang="en-US" sz="1100" b="0" i="0" kern="1200" dirty="0" err="1">
                <a:solidFill>
                  <a:schemeClr val="tx1"/>
                </a:solidFill>
                <a:effectLst/>
                <a:latin typeface="Arial" pitchFamily="-109" charset="0"/>
                <a:ea typeface="ＭＳ Ｐゴシック" pitchFamily="-109" charset="-128"/>
                <a:cs typeface="ＭＳ Ｐゴシック" pitchFamily="-109" charset="-128"/>
              </a:rPr>
              <a:t>Kauderer</a:t>
            </a:r>
            <a:r>
              <a:rPr lang="en-US" sz="1100" b="0" i="0" kern="1200" dirty="0">
                <a:solidFill>
                  <a:schemeClr val="tx1"/>
                </a:solidFill>
                <a:effectLst/>
                <a:latin typeface="Arial" pitchFamily="-109" charset="0"/>
                <a:ea typeface="ＭＳ Ｐゴシック" pitchFamily="-109" charset="-128"/>
                <a:cs typeface="ＭＳ Ｐゴシック" pitchFamily="-109" charset="-128"/>
              </a:rPr>
              <a:t>, A. (2008, August 4). ISS017-E-012652 [Earth's horizon and station solar array panels are featured in this image photographed by an Expedition 17 crewmember on the International Space Station.]. Retrieved from https://</a:t>
            </a:r>
            <a:r>
              <a:rPr lang="en-US" sz="1100" b="0" i="0" kern="1200" dirty="0" err="1">
                <a:solidFill>
                  <a:schemeClr val="tx1"/>
                </a:solidFill>
                <a:effectLst/>
                <a:latin typeface="Arial" pitchFamily="-109" charset="0"/>
                <a:ea typeface="ＭＳ Ｐゴシック" pitchFamily="-109" charset="-128"/>
                <a:cs typeface="ＭＳ Ｐゴシック" pitchFamily="-109" charset="-128"/>
              </a:rPr>
              <a:t>spaceflight.nasa.gov</a:t>
            </a:r>
            <a:r>
              <a:rPr lang="en-US" sz="1100" b="0" i="0" kern="1200" dirty="0">
                <a:solidFill>
                  <a:schemeClr val="tx1"/>
                </a:solidFill>
                <a:effectLst/>
                <a:latin typeface="Arial" pitchFamily="-109" charset="0"/>
                <a:ea typeface="ＭＳ Ｐゴシック" pitchFamily="-109" charset="-128"/>
                <a:cs typeface="ＭＳ Ｐゴシック" pitchFamily="-109" charset="-128"/>
              </a:rPr>
              <a:t>/gallery/images/station/crew-17/html/iss017e012652.html</a:t>
            </a:r>
          </a:p>
          <a:p>
            <a:pPr marL="228600" indent="-228600">
              <a:buAutoNum type="arabicPeriod"/>
            </a:pPr>
            <a:r>
              <a:rPr lang="en-US" sz="1100" b="0" i="0" kern="1200" dirty="0" err="1">
                <a:solidFill>
                  <a:schemeClr val="tx1"/>
                </a:solidFill>
                <a:effectLst/>
                <a:latin typeface="Arial" pitchFamily="-109" charset="0"/>
                <a:ea typeface="ＭＳ Ｐゴシック" pitchFamily="-109" charset="-128"/>
                <a:cs typeface="ＭＳ Ｐゴシック" pitchFamily="-109" charset="-128"/>
              </a:rPr>
              <a:t>Solartek</a:t>
            </a:r>
            <a:r>
              <a:rPr lang="en-US" sz="1100" b="0" i="0" kern="1200" dirty="0">
                <a:solidFill>
                  <a:schemeClr val="tx1"/>
                </a:solidFill>
                <a:effectLst/>
                <a:latin typeface="Arial" pitchFamily="-109" charset="0"/>
                <a:ea typeface="ＭＳ Ｐゴシック" pitchFamily="-109" charset="-128"/>
                <a:cs typeface="ＭＳ Ｐゴシック" pitchFamily="-109" charset="-128"/>
              </a:rPr>
              <a:t>. (2017). [Perovskites]. Retrieved from http://</a:t>
            </a:r>
            <a:r>
              <a:rPr lang="en-US" sz="1100" b="0" i="0" kern="1200" dirty="0" err="1">
                <a:solidFill>
                  <a:schemeClr val="tx1"/>
                </a:solidFill>
                <a:effectLst/>
                <a:latin typeface="Arial" pitchFamily="-109" charset="0"/>
                <a:ea typeface="ＭＳ Ｐゴシック" pitchFamily="-109" charset="-128"/>
                <a:cs typeface="ＭＳ Ｐゴシック" pitchFamily="-109" charset="-128"/>
              </a:rPr>
              <a:t>sollartek.com</a:t>
            </a:r>
            <a:r>
              <a:rPr lang="en-US" sz="1100" b="0" i="0" kern="1200" dirty="0">
                <a:solidFill>
                  <a:schemeClr val="tx1"/>
                </a:solidFill>
                <a:effectLst/>
                <a:latin typeface="Arial" pitchFamily="-109" charset="0"/>
                <a:ea typeface="ＭＳ Ｐゴシック" pitchFamily="-109" charset="-128"/>
                <a:cs typeface="ＭＳ Ｐゴシック" pitchFamily="-109" charset="-128"/>
              </a:rPr>
              <a:t>/projects/perovskite/?</a:t>
            </a:r>
            <a:r>
              <a:rPr lang="en-US" sz="1100" b="0" i="0" kern="1200" dirty="0" err="1">
                <a:solidFill>
                  <a:schemeClr val="tx1"/>
                </a:solidFill>
                <a:effectLst/>
                <a:latin typeface="Arial" pitchFamily="-109" charset="0"/>
                <a:ea typeface="ＭＳ Ｐゴシック" pitchFamily="-109" charset="-128"/>
                <a:cs typeface="ＭＳ Ｐゴシック" pitchFamily="-109" charset="-128"/>
              </a:rPr>
              <a:t>lang</a:t>
            </a:r>
            <a:r>
              <a:rPr lang="en-US" sz="1100" b="0" i="0" kern="1200" dirty="0">
                <a:solidFill>
                  <a:schemeClr val="tx1"/>
                </a:solidFill>
                <a:effectLst/>
                <a:latin typeface="Arial" pitchFamily="-109" charset="0"/>
                <a:ea typeface="ＭＳ Ｐゴシック" pitchFamily="-109" charset="-128"/>
                <a:cs typeface="ＭＳ Ｐゴシック" pitchFamily="-109" charset="-128"/>
              </a:rPr>
              <a:t>=</a:t>
            </a:r>
            <a:r>
              <a:rPr lang="en-US" sz="1100" b="0" i="0" kern="1200" dirty="0" err="1">
                <a:solidFill>
                  <a:schemeClr val="tx1"/>
                </a:solidFill>
                <a:effectLst/>
                <a:latin typeface="Arial" pitchFamily="-109" charset="0"/>
                <a:ea typeface="ＭＳ Ｐゴシック" pitchFamily="-109" charset="-128"/>
                <a:cs typeface="ＭＳ Ｐゴシック" pitchFamily="-109" charset="-128"/>
              </a:rPr>
              <a:t>en</a:t>
            </a:r>
            <a:endParaRPr lang="en-US" dirty="0"/>
          </a:p>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5f391192_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Google Shape;47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10 sec</a:t>
            </a:r>
          </a:p>
          <a:p>
            <a:endParaRPr lang="en-US" dirty="0"/>
          </a:p>
          <a:p>
            <a:r>
              <a:rPr lang="en-US" dirty="0"/>
              <a:t>Our proposed perovskite solar cells have many functional layers. </a:t>
            </a:r>
          </a:p>
          <a:p>
            <a:endParaRPr lang="en-US" dirty="0"/>
          </a:p>
          <a:p>
            <a:r>
              <a:rPr lang="en-US" dirty="0"/>
              <a:t>We aim to use a </a:t>
            </a:r>
            <a:r>
              <a:rPr lang="en-US" dirty="0" err="1"/>
              <a:t>mutli</a:t>
            </a:r>
            <a:r>
              <a:rPr lang="en-US" dirty="0"/>
              <a:t>-headed approach to induce hydrophobicity to as many layers as possible </a:t>
            </a:r>
          </a:p>
          <a:p>
            <a:pPr marL="0" lvl="0" indent="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f391192_01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1" name="Google Shape;52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30 sec</a:t>
            </a:r>
          </a:p>
          <a:p>
            <a:endParaRPr lang="en-US" dirty="0"/>
          </a:p>
          <a:p>
            <a:endParaRPr lang="en-US" dirty="0"/>
          </a:p>
          <a:p>
            <a:r>
              <a:rPr lang="en-US" dirty="0"/>
              <a:t>This simulation shows the diffusion</a:t>
            </a:r>
            <a:r>
              <a:rPr lang="en-US" baseline="0" dirty="0"/>
              <a:t> rate of water to the silicone layer as it reaches equilibrium. This can help us determine the necessary thickness of the</a:t>
            </a:r>
            <a:endParaRPr lang="en-US" dirty="0"/>
          </a:p>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10473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Protective layers informed through the through simulations and data analysis are tested experimentally. Here is where we actualize our theories and determine if they work in real life. Additionally, we are able to speculate on what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determine if the theories work in real life, and determine what protections are worth further research. </a:t>
            </a:r>
            <a:endParaRPr lang="en-US" dirty="0"/>
          </a:p>
          <a:p>
            <a:pPr marL="0" lvl="0" indent="0">
              <a:spcBef>
                <a:spcPts val="0"/>
              </a:spcBef>
              <a:spcAft>
                <a:spcPts val="0"/>
              </a:spcAft>
              <a:buNone/>
            </a:pPr>
            <a:endParaRPr dirty="0"/>
          </a:p>
        </p:txBody>
      </p:sp>
    </p:spTree>
    <p:extLst>
      <p:ext uri="{BB962C8B-B14F-4D97-AF65-F5344CB8AC3E}">
        <p14:creationId xmlns:p14="http://schemas.microsoft.com/office/powerpoint/2010/main" val="1519269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4006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5ed75ccf_0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Google Shape;5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2785760" y="3086409"/>
            <a:ext cx="6525389" cy="1824100"/>
          </a:xfrm>
          <a:prstGeom prst="rect">
            <a:avLst/>
          </a:prstGeom>
        </p:spPr>
        <p:txBody>
          <a:bodyPr spcFirstLastPara="1" wrap="square" lIns="91425" tIns="91425" rIns="91425" bIns="91425" anchor="ctr" anchorCtr="0">
            <a:noAutofit/>
          </a:bodyPr>
          <a:lstStyle/>
          <a:p>
            <a:pPr algn="ctr">
              <a:lnSpc>
                <a:spcPct val="150000"/>
              </a:lnSpc>
            </a:pPr>
            <a:r>
              <a:rPr lang="en-US" sz="1600" dirty="0">
                <a:solidFill>
                  <a:schemeClr val="bg1"/>
                </a:solidFill>
                <a:latin typeface="Calibri" panose="020F0502020204030204" pitchFamily="34" charset="0"/>
                <a:cs typeface="Calibri" panose="020F0502020204030204" pitchFamily="34" charset="0"/>
              </a:rPr>
              <a:t>Ana Fiona Dalipi - Baldwin Wallace University</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Shireen Khayat - University of Maryland, College Park</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Daniel Rodriguez-Lopez - Polytechnic University of Puerto Rico</a:t>
            </a:r>
            <a:br>
              <a:rPr lang="en-US" sz="1600" dirty="0">
                <a:solidFill>
                  <a:schemeClr val="bg1"/>
                </a:solidFill>
                <a:latin typeface="Calibri" panose="020F0502020204030204" pitchFamily="34" charset="0"/>
                <a:cs typeface="Calibri" panose="020F0502020204030204" pitchFamily="34" charset="0"/>
              </a:rPr>
            </a:br>
            <a:r>
              <a:rPr lang="en-US" sz="1600" dirty="0" err="1">
                <a:solidFill>
                  <a:schemeClr val="bg1"/>
                </a:solidFill>
                <a:latin typeface="Calibri" panose="020F0502020204030204" pitchFamily="34" charset="0"/>
                <a:cs typeface="Calibri" panose="020F0502020204030204" pitchFamily="34" charset="0"/>
              </a:rPr>
              <a:t>Deyaneira</a:t>
            </a:r>
            <a:r>
              <a:rPr lang="en-US" sz="1600" dirty="0">
                <a:solidFill>
                  <a:schemeClr val="bg1"/>
                </a:solidFill>
                <a:latin typeface="Calibri" panose="020F0502020204030204" pitchFamily="34" charset="0"/>
                <a:cs typeface="Calibri" panose="020F0502020204030204" pitchFamily="34" charset="0"/>
              </a:rPr>
              <a:t> Torres-Gonzalez - University of Puerto Rico at Mayagüez</a:t>
            </a:r>
            <a:br>
              <a:rPr lang="en-US" sz="1600" dirty="0">
                <a:solidFill>
                  <a:schemeClr val="bg1"/>
                </a:solidFill>
                <a:latin typeface="Calibri" panose="020F0502020204030204" pitchFamily="34" charset="0"/>
                <a:cs typeface="Calibri" panose="020F0502020204030204" pitchFamily="34" charset="0"/>
              </a:rPr>
            </a:br>
            <a:r>
              <a:rPr lang="en-US" sz="1600" dirty="0">
                <a:solidFill>
                  <a:schemeClr val="bg1"/>
                </a:solidFill>
                <a:latin typeface="Calibri" panose="020F0502020204030204" pitchFamily="34" charset="0"/>
                <a:cs typeface="Calibri" panose="020F0502020204030204" pitchFamily="34" charset="0"/>
              </a:rPr>
              <a:t>Mentor: Dr. Timothy </a:t>
            </a:r>
            <a:r>
              <a:rPr lang="en-US" sz="1600" dirty="0" err="1">
                <a:solidFill>
                  <a:schemeClr val="bg1"/>
                </a:solidFill>
                <a:latin typeface="Calibri" panose="020F0502020204030204" pitchFamily="34" charset="0"/>
                <a:cs typeface="Calibri" panose="020F0502020204030204" pitchFamily="34" charset="0"/>
              </a:rPr>
              <a:t>Peshek</a:t>
            </a:r>
            <a:br>
              <a:rPr lang="en-US" sz="1100" dirty="0">
                <a:solidFill>
                  <a:schemeClr val="tx2"/>
                </a:solidFill>
              </a:rPr>
            </a:br>
            <a:endParaRPr sz="1100" dirty="0">
              <a:latin typeface="+mj-lt"/>
            </a:endParaRPr>
          </a:p>
        </p:txBody>
      </p:sp>
      <p:sp>
        <p:nvSpPr>
          <p:cNvPr id="2" name="TextBox 1">
            <a:extLst>
              <a:ext uri="{FF2B5EF4-FFF2-40B4-BE49-F238E27FC236}">
                <a16:creationId xmlns:a16="http://schemas.microsoft.com/office/drawing/2014/main" id="{FF9BB027-F523-B94E-8029-EBA604ACE24F}"/>
              </a:ext>
            </a:extLst>
          </p:cNvPr>
          <p:cNvSpPr txBox="1"/>
          <p:nvPr/>
        </p:nvSpPr>
        <p:spPr>
          <a:xfrm>
            <a:off x="0" y="-11468"/>
            <a:ext cx="7733314" cy="1323439"/>
          </a:xfrm>
          <a:prstGeom prst="rect">
            <a:avLst/>
          </a:prstGeom>
          <a:noFill/>
        </p:spPr>
        <p:txBody>
          <a:bodyPr wrap="square" rtlCol="0">
            <a:spAutoFit/>
          </a:bodyPr>
          <a:lstStyle/>
          <a:p>
            <a:r>
              <a:rPr lang="en-US" sz="4000" b="1" dirty="0">
                <a:solidFill>
                  <a:srgbClr val="92D050"/>
                </a:solidFill>
                <a:latin typeface="Calibri" panose="020F0502020204030204" pitchFamily="34" charset="0"/>
                <a:cs typeface="Calibri" panose="020F0502020204030204" pitchFamily="34" charset="0"/>
              </a:rPr>
              <a:t>Bio</a:t>
            </a:r>
            <a:r>
              <a:rPr lang="en-US" sz="4000" b="1" dirty="0">
                <a:solidFill>
                  <a:srgbClr val="00B0F0"/>
                </a:solidFill>
                <a:latin typeface="Calibri" panose="020F0502020204030204" pitchFamily="34" charset="0"/>
                <a:cs typeface="Calibri" panose="020F0502020204030204" pitchFamily="34" charset="0"/>
              </a:rPr>
              <a:t>-Inspired Solar Electric Propulsion Investigation</a:t>
            </a:r>
          </a:p>
        </p:txBody>
      </p:sp>
      <p:pic>
        <p:nvPicPr>
          <p:cNvPr id="6" name="Picture 25" descr="NASA insigniaCMYK">
            <a:extLst>
              <a:ext uri="{FF2B5EF4-FFF2-40B4-BE49-F238E27FC236}">
                <a16:creationId xmlns:a16="http://schemas.microsoft.com/office/drawing/2014/main" id="{A42BD51A-E543-46CD-BEEF-A8C437E374D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8860" y="125247"/>
            <a:ext cx="1495140" cy="118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DB851913-DA4A-4C17-862D-6E9302781656}"/>
              </a:ext>
            </a:extLst>
          </p:cNvPr>
          <p:cNvGrpSpPr/>
          <p:nvPr/>
        </p:nvGrpSpPr>
        <p:grpSpPr>
          <a:xfrm>
            <a:off x="0" y="3147178"/>
            <a:ext cx="2084439" cy="1977513"/>
            <a:chOff x="908966" y="834594"/>
            <a:chExt cx="3298266" cy="3375973"/>
          </a:xfrm>
        </p:grpSpPr>
        <p:pic>
          <p:nvPicPr>
            <p:cNvPr id="9" name="Picture 10" descr="Image result for university of puerto rico polytechnic">
              <a:extLst>
                <a:ext uri="{FF2B5EF4-FFF2-40B4-BE49-F238E27FC236}">
                  <a16:creationId xmlns:a16="http://schemas.microsoft.com/office/drawing/2014/main" id="{C487BAC6-3081-40F6-9853-53120DA0B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366" y="857658"/>
              <a:ext cx="1144392" cy="160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Related image">
              <a:extLst>
                <a:ext uri="{FF2B5EF4-FFF2-40B4-BE49-F238E27FC236}">
                  <a16:creationId xmlns:a16="http://schemas.microsoft.com/office/drawing/2014/main" id="{16DE30B1-9403-4D6B-8901-F900D7A218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45" r="21004" b="967"/>
            <a:stretch/>
          </p:blipFill>
          <p:spPr bwMode="auto">
            <a:xfrm>
              <a:off x="2672079" y="834594"/>
              <a:ext cx="1526024" cy="14532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baldwin wallace">
              <a:extLst>
                <a:ext uri="{FF2B5EF4-FFF2-40B4-BE49-F238E27FC236}">
                  <a16:creationId xmlns:a16="http://schemas.microsoft.com/office/drawing/2014/main" id="{E579AB6F-F723-48D8-8B8C-26B43E199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951" y="2634295"/>
              <a:ext cx="1544281" cy="155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descr="Image result for university of maryland college park">
              <a:extLst>
                <a:ext uri="{FF2B5EF4-FFF2-40B4-BE49-F238E27FC236}">
                  <a16:creationId xmlns:a16="http://schemas.microsoft.com/office/drawing/2014/main" id="{0633C60A-D3FE-494D-A6A2-A2FC0E91F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966" y="2571307"/>
              <a:ext cx="1632358" cy="163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7430"/>
            <a:ext cx="6996600" cy="715800"/>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Introduction and Objective</a:t>
            </a:r>
            <a:endParaRPr sz="3200" dirty="0">
              <a:latin typeface="Calibri" panose="020F0502020204030204" pitchFamily="34" charset="0"/>
              <a:cs typeface="Calibri" panose="020F0502020204030204" pitchFamily="34" charset="0"/>
            </a:endParaRPr>
          </a:p>
        </p:txBody>
      </p:sp>
      <p:sp>
        <p:nvSpPr>
          <p:cNvPr id="471" name="Google Shape;471;p14"/>
          <p:cNvSpPr txBox="1"/>
          <p:nvPr/>
        </p:nvSpPr>
        <p:spPr>
          <a:xfrm>
            <a:off x="1047750" y="1021101"/>
            <a:ext cx="6803580" cy="3256609"/>
          </a:xfrm>
          <a:prstGeom prst="rect">
            <a:avLst/>
          </a:prstGeom>
          <a:noFill/>
          <a:ln>
            <a:noFill/>
          </a:ln>
        </p:spPr>
        <p:txBody>
          <a:bodyPr spcFirstLastPara="1" wrap="square" lIns="91425" tIns="91425" rIns="91425" bIns="91425" anchor="t" anchorCtr="0">
            <a:noAutofit/>
          </a:bodyPr>
          <a:lstStyle/>
          <a:p>
            <a:pPr marL="0" lvl="0" indent="0" rtl="0">
              <a:spcBef>
                <a:spcPts val="600"/>
              </a:spcBef>
              <a:spcAft>
                <a:spcPts val="0"/>
              </a:spcAft>
              <a:buNone/>
            </a:pPr>
            <a:endParaRPr sz="1200" dirty="0">
              <a:solidFill>
                <a:srgbClr val="28324A"/>
              </a:solidFill>
              <a:latin typeface="Source Sans Pro"/>
              <a:ea typeface="Source Sans Pro"/>
              <a:cs typeface="Source Sans Pro"/>
              <a:sym typeface="Source Sans Pro"/>
            </a:endParaRPr>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2</a:t>
            </a:fld>
            <a:endParaRPr/>
          </a:p>
        </p:txBody>
      </p:sp>
      <p:grpSp>
        <p:nvGrpSpPr>
          <p:cNvPr id="7" name="Group 6">
            <a:extLst>
              <a:ext uri="{FF2B5EF4-FFF2-40B4-BE49-F238E27FC236}">
                <a16:creationId xmlns:a16="http://schemas.microsoft.com/office/drawing/2014/main" id="{0661A2E7-C51C-F34E-A671-5EFD0E47DD7A}"/>
              </a:ext>
            </a:extLst>
          </p:cNvPr>
          <p:cNvGrpSpPr/>
          <p:nvPr/>
        </p:nvGrpSpPr>
        <p:grpSpPr>
          <a:xfrm>
            <a:off x="634007" y="816525"/>
            <a:ext cx="3275841" cy="1674819"/>
            <a:chOff x="697616" y="1557425"/>
            <a:chExt cx="3342059" cy="2109797"/>
          </a:xfrm>
        </p:grpSpPr>
        <p:pic>
          <p:nvPicPr>
            <p:cNvPr id="8" name="Picture 4" descr="https://spaceflight.nasa.gov/gallery/images/station/crew-17/hires/iss017e012652.jpg">
              <a:extLst>
                <a:ext uri="{FF2B5EF4-FFF2-40B4-BE49-F238E27FC236}">
                  <a16:creationId xmlns:a16="http://schemas.microsoft.com/office/drawing/2014/main" id="{FE78E249-4389-FD45-8162-353CA223AB2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17"/>
            <a:stretch/>
          </p:blipFill>
          <p:spPr bwMode="auto">
            <a:xfrm>
              <a:off x="763075" y="1557425"/>
              <a:ext cx="3276600" cy="21097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DCCCBCD-7E68-6347-9112-8F817227D3C0}"/>
                </a:ext>
              </a:extLst>
            </p:cNvPr>
            <p:cNvSpPr txBox="1"/>
            <p:nvPr/>
          </p:nvSpPr>
          <p:spPr>
            <a:xfrm>
              <a:off x="697616" y="3247753"/>
              <a:ext cx="1219200" cy="323165"/>
            </a:xfrm>
            <a:prstGeom prst="rect">
              <a:avLst/>
            </a:prstGeom>
            <a:noFill/>
          </p:spPr>
          <p:txBody>
            <a:bodyPr wrap="square" rtlCol="0">
              <a:spAutoFit/>
            </a:bodyPr>
            <a:lstStyle/>
            <a:p>
              <a:r>
                <a:rPr lang="en-US" sz="1500" dirty="0"/>
                <a:t>1. </a:t>
              </a:r>
            </a:p>
          </p:txBody>
        </p:sp>
      </p:grpSp>
      <p:grpSp>
        <p:nvGrpSpPr>
          <p:cNvPr id="10" name="Group 9">
            <a:extLst>
              <a:ext uri="{FF2B5EF4-FFF2-40B4-BE49-F238E27FC236}">
                <a16:creationId xmlns:a16="http://schemas.microsoft.com/office/drawing/2014/main" id="{DF02821D-CB56-1441-A795-2C9CD549E568}"/>
              </a:ext>
            </a:extLst>
          </p:cNvPr>
          <p:cNvGrpSpPr/>
          <p:nvPr/>
        </p:nvGrpSpPr>
        <p:grpSpPr>
          <a:xfrm>
            <a:off x="5154610" y="806031"/>
            <a:ext cx="3552440" cy="1674819"/>
            <a:chOff x="4652399" y="1600951"/>
            <a:chExt cx="4045494" cy="2037737"/>
          </a:xfrm>
        </p:grpSpPr>
        <p:pic>
          <p:nvPicPr>
            <p:cNvPr id="11" name="Picture 6" descr="http://sollartek.com/wp-content/uploads/2016/02/psc-1000x500.jpg">
              <a:extLst>
                <a:ext uri="{FF2B5EF4-FFF2-40B4-BE49-F238E27FC236}">
                  <a16:creationId xmlns:a16="http://schemas.microsoft.com/office/drawing/2014/main" id="{20DABFB3-1CC1-F848-9AB9-BB86A1C6E3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2399" y="1600951"/>
              <a:ext cx="4045494" cy="20227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8F36BBF-A031-6B43-915E-41E598359D49}"/>
                </a:ext>
              </a:extLst>
            </p:cNvPr>
            <p:cNvSpPr txBox="1"/>
            <p:nvPr/>
          </p:nvSpPr>
          <p:spPr>
            <a:xfrm>
              <a:off x="4652399" y="3315523"/>
              <a:ext cx="1219200" cy="323165"/>
            </a:xfrm>
            <a:prstGeom prst="rect">
              <a:avLst/>
            </a:prstGeom>
            <a:noFill/>
          </p:spPr>
          <p:txBody>
            <a:bodyPr wrap="square" rtlCol="0">
              <a:spAutoFit/>
            </a:bodyPr>
            <a:lstStyle/>
            <a:p>
              <a:r>
                <a:rPr lang="en-US" sz="1500" dirty="0"/>
                <a:t>2. </a:t>
              </a:r>
            </a:p>
          </p:txBody>
        </p:sp>
      </p:grpSp>
      <p:sp>
        <p:nvSpPr>
          <p:cNvPr id="2" name="Rectangle 1">
            <a:extLst>
              <a:ext uri="{FF2B5EF4-FFF2-40B4-BE49-F238E27FC236}">
                <a16:creationId xmlns:a16="http://schemas.microsoft.com/office/drawing/2014/main" id="{34D8CF79-5278-894E-BF21-84FE354DBBE3}"/>
              </a:ext>
            </a:extLst>
          </p:cNvPr>
          <p:cNvSpPr/>
          <p:nvPr/>
        </p:nvSpPr>
        <p:spPr>
          <a:xfrm>
            <a:off x="698169" y="2607391"/>
            <a:ext cx="3831790" cy="1554272"/>
          </a:xfrm>
          <a:prstGeom prst="rect">
            <a:avLst/>
          </a:prstGeom>
        </p:spPr>
        <p:txBody>
          <a:bodyPr wrap="square">
            <a:spAutoFit/>
          </a:bodyPr>
          <a:lstStyle/>
          <a:p>
            <a:pPr>
              <a:buBlip>
                <a:blip r:embed="rId5"/>
              </a:buBlip>
            </a:pPr>
            <a:r>
              <a:rPr lang="en-US" sz="1900" dirty="0">
                <a:latin typeface="Calibri" panose="020F0502020204030204" pitchFamily="34" charset="0"/>
                <a:cs typeface="Calibri" panose="020F0502020204030204" pitchFamily="34" charset="0"/>
              </a:rPr>
              <a:t>Low Voltage</a:t>
            </a:r>
          </a:p>
          <a:p>
            <a:pPr>
              <a:buClr>
                <a:srgbClr val="FF0000"/>
              </a:buClr>
              <a:buBlip>
                <a:blip r:embed="rId5"/>
              </a:buBlip>
            </a:pPr>
            <a:r>
              <a:rPr lang="en-US" sz="1900" dirty="0">
                <a:latin typeface="Calibri" panose="020F0502020204030204" pitchFamily="34" charset="0"/>
                <a:cs typeface="Calibri" panose="020F0502020204030204" pitchFamily="34" charset="0"/>
              </a:rPr>
              <a:t>Subject to Arcing</a:t>
            </a:r>
          </a:p>
          <a:p>
            <a:pPr>
              <a:buBlip>
                <a:blip r:embed="rId5"/>
              </a:buBlip>
            </a:pPr>
            <a:r>
              <a:rPr lang="en-US" sz="1900" dirty="0">
                <a:latin typeface="Calibri" panose="020F0502020204030204" pitchFamily="34" charset="0"/>
                <a:cs typeface="Calibri" panose="020F0502020204030204" pitchFamily="34" charset="0"/>
              </a:rPr>
              <a:t>More expensive</a:t>
            </a:r>
          </a:p>
          <a:p>
            <a:pPr>
              <a:buBlip>
                <a:blip r:embed="rId5"/>
              </a:buBlip>
            </a:pPr>
            <a:r>
              <a:rPr lang="en-US" sz="1900" dirty="0">
                <a:latin typeface="Calibri" panose="020F0502020204030204" pitchFamily="34" charset="0"/>
                <a:cs typeface="Calibri" panose="020F0502020204030204" pitchFamily="34" charset="0"/>
              </a:rPr>
              <a:t>Difficult to manufacture</a:t>
            </a:r>
          </a:p>
          <a:p>
            <a:pPr>
              <a:buBlip>
                <a:blip r:embed="rId5"/>
              </a:buBlip>
            </a:pPr>
            <a:r>
              <a:rPr lang="en-US" sz="1900" dirty="0">
                <a:latin typeface="Calibri" panose="020F0502020204030204" pitchFamily="34" charset="0"/>
                <a:cs typeface="Calibri" panose="020F0502020204030204" pitchFamily="34" charset="0"/>
              </a:rPr>
              <a:t>Heavy</a:t>
            </a:r>
          </a:p>
        </p:txBody>
      </p:sp>
      <p:sp>
        <p:nvSpPr>
          <p:cNvPr id="14" name="Content Placeholder 5">
            <a:extLst>
              <a:ext uri="{FF2B5EF4-FFF2-40B4-BE49-F238E27FC236}">
                <a16:creationId xmlns:a16="http://schemas.microsoft.com/office/drawing/2014/main" id="{01C69A07-9D9A-214F-8F32-624791AA7CC6}"/>
              </a:ext>
            </a:extLst>
          </p:cNvPr>
          <p:cNvSpPr txBox="1">
            <a:spLocks/>
          </p:cNvSpPr>
          <p:nvPr/>
        </p:nvSpPr>
        <p:spPr>
          <a:xfrm>
            <a:off x="5270169" y="2638864"/>
            <a:ext cx="3133437" cy="1480832"/>
          </a:xfrm>
          <a:prstGeom prst="rect">
            <a:avLst/>
          </a:prstGeom>
        </p:spPr>
        <p:txBody>
          <a:bodyPr>
            <a:normAutofit fontScale="9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Arial"/>
              <a:buBlip>
                <a:blip r:embed="rId6"/>
              </a:buBlip>
            </a:pPr>
            <a:r>
              <a:rPr lang="en-US" sz="2400" dirty="0">
                <a:latin typeface="Calibri" panose="020F0502020204030204" pitchFamily="34" charset="0"/>
                <a:cs typeface="Calibri" panose="020F0502020204030204" pitchFamily="34" charset="0"/>
              </a:rPr>
              <a:t>Can sustain high voltage</a:t>
            </a:r>
          </a:p>
          <a:p>
            <a:pPr>
              <a:buFont typeface="Arial"/>
              <a:buBlip>
                <a:blip r:embed="rId6"/>
              </a:buBlip>
            </a:pPr>
            <a:r>
              <a:rPr lang="en-US" sz="2400" dirty="0">
                <a:latin typeface="Calibri" panose="020F0502020204030204" pitchFamily="34" charset="0"/>
                <a:cs typeface="Calibri" panose="020F0502020204030204" pitchFamily="34" charset="0"/>
              </a:rPr>
              <a:t>Free of Arcing</a:t>
            </a:r>
          </a:p>
          <a:p>
            <a:pPr>
              <a:buFont typeface="Arial"/>
              <a:buBlip>
                <a:blip r:embed="rId6"/>
              </a:buBlip>
            </a:pPr>
            <a:r>
              <a:rPr lang="en-US" sz="2400" dirty="0">
                <a:latin typeface="Calibri" panose="020F0502020204030204" pitchFamily="34" charset="0"/>
                <a:cs typeface="Calibri" panose="020F0502020204030204" pitchFamily="34" charset="0"/>
              </a:rPr>
              <a:t>Cheaper</a:t>
            </a:r>
          </a:p>
          <a:p>
            <a:pPr>
              <a:buFont typeface="Arial"/>
              <a:buBlip>
                <a:blip r:embed="rId6"/>
              </a:buBlip>
            </a:pPr>
            <a:r>
              <a:rPr lang="en-US" sz="2400" dirty="0">
                <a:latin typeface="Calibri" panose="020F0502020204030204" pitchFamily="34" charset="0"/>
                <a:cs typeface="Calibri" panose="020F0502020204030204" pitchFamily="34" charset="0"/>
              </a:rPr>
              <a:t>Easier to manufacture</a:t>
            </a:r>
          </a:p>
          <a:p>
            <a:pPr>
              <a:buFont typeface="Arial"/>
              <a:buBlip>
                <a:blip r:embed="rId6"/>
              </a:buBlip>
            </a:pPr>
            <a:r>
              <a:rPr lang="en-US" sz="2400" dirty="0">
                <a:latin typeface="Calibri" panose="020F0502020204030204" pitchFamily="34" charset="0"/>
                <a:cs typeface="Calibri" panose="020F0502020204030204" pitchFamily="34" charset="0"/>
              </a:rPr>
              <a:t>Lightweight</a:t>
            </a:r>
          </a:p>
          <a:p>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15"/>
          <p:cNvSpPr txBox="1">
            <a:spLocks noGrp="1"/>
          </p:cNvSpPr>
          <p:nvPr>
            <p:ph type="ctrTitle" idx="4294967295"/>
          </p:nvPr>
        </p:nvSpPr>
        <p:spPr>
          <a:xfrm>
            <a:off x="1527716" y="0"/>
            <a:ext cx="5337523" cy="564945"/>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Approach</a:t>
            </a:r>
            <a:endParaRPr sz="3200" dirty="0">
              <a:latin typeface="Calibri" panose="020F0502020204030204" pitchFamily="34" charset="0"/>
              <a:cs typeface="Calibri" panose="020F0502020204030204" pitchFamily="34" charset="0"/>
            </a:endParaRPr>
          </a:p>
        </p:txBody>
      </p:sp>
      <p:sp>
        <p:nvSpPr>
          <p:cNvPr id="479" name="Google Shape;479;p15"/>
          <p:cNvSpPr txBox="1">
            <a:spLocks noGrp="1"/>
          </p:cNvSpPr>
          <p:nvPr>
            <p:ph type="subTitle" idx="4294967295"/>
          </p:nvPr>
        </p:nvSpPr>
        <p:spPr>
          <a:xfrm>
            <a:off x="624468" y="869795"/>
            <a:ext cx="7437864" cy="3136854"/>
          </a:xfrm>
          <a:prstGeom prst="rect">
            <a:avLst/>
          </a:prstGeom>
        </p:spPr>
        <p:txBody>
          <a:bodyPr spcFirstLastPara="1" wrap="square" lIns="91425" tIns="91425" rIns="91425" bIns="91425" anchor="t" anchorCtr="0">
            <a:noAutofit/>
          </a:bodyPr>
          <a:lstStyle/>
          <a:p>
            <a:pPr marL="0" indent="0" algn="ctr">
              <a:buNone/>
            </a:pPr>
            <a:r>
              <a:rPr lang="en-US" sz="1200" dirty="0">
                <a:latin typeface="+mn-lt"/>
              </a:rPr>
              <a:t>Our proposed perovskite solar cells have many functional layers. We aim to use a </a:t>
            </a:r>
            <a:r>
              <a:rPr lang="en-US" sz="1200" dirty="0" err="1">
                <a:latin typeface="+mn-lt"/>
              </a:rPr>
              <a:t>mutli</a:t>
            </a:r>
            <a:r>
              <a:rPr lang="en-US" sz="1200" dirty="0">
                <a:latin typeface="+mn-lt"/>
              </a:rPr>
              <a:t>-headed approach to induce hydrophobicity to as many layers as possible </a:t>
            </a:r>
          </a:p>
          <a:p>
            <a:pPr marL="0" lvl="0" indent="0" rtl="0">
              <a:spcBef>
                <a:spcPts val="600"/>
              </a:spcBef>
              <a:spcAft>
                <a:spcPts val="0"/>
              </a:spcAft>
              <a:buNone/>
            </a:pPr>
            <a:endParaRPr sz="3600" b="1" dirty="0"/>
          </a:p>
        </p:txBody>
      </p:sp>
      <p:sp>
        <p:nvSpPr>
          <p:cNvPr id="480" name="Google Shape;480;p1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20"/>
          <p:cNvSpPr txBox="1">
            <a:spLocks noGrp="1"/>
          </p:cNvSpPr>
          <p:nvPr>
            <p:ph type="title"/>
          </p:nvPr>
        </p:nvSpPr>
        <p:spPr>
          <a:xfrm>
            <a:off x="1047750" y="0"/>
            <a:ext cx="6996600" cy="715800"/>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Water Simulation</a:t>
            </a:r>
            <a:endParaRPr sz="3200" dirty="0">
              <a:latin typeface="Calibri" panose="020F0502020204030204" pitchFamily="34" charset="0"/>
              <a:cs typeface="Calibri" panose="020F0502020204030204" pitchFamily="34" charset="0"/>
            </a:endParaRPr>
          </a:p>
        </p:txBody>
      </p:sp>
      <p:sp>
        <p:nvSpPr>
          <p:cNvPr id="526" name="Google Shape;526;p2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4</a:t>
            </a:fld>
            <a:endParaRPr/>
          </a:p>
        </p:txBody>
      </p:sp>
      <p:pic>
        <p:nvPicPr>
          <p:cNvPr id="5" name="Recording #2">
            <a:hlinkClick r:id="" action="ppaction://media"/>
            <a:extLst>
              <a:ext uri="{FF2B5EF4-FFF2-40B4-BE49-F238E27FC236}">
                <a16:creationId xmlns:a16="http://schemas.microsoft.com/office/drawing/2014/main" id="{D3C0DF30-7EBA-48A3-B85F-C51B929502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28851" y="1573048"/>
            <a:ext cx="4934860" cy="2590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52500" y="0"/>
            <a:ext cx="6996600" cy="715800"/>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Thermochemical Model</a:t>
            </a:r>
            <a:endParaRPr sz="3200" dirty="0">
              <a:solidFill>
                <a:srgbClr val="3C78D8"/>
              </a:solidFill>
              <a:latin typeface="Calibri" panose="020F0502020204030204" pitchFamily="34" charset="0"/>
              <a:cs typeface="Calibri" panose="020F0502020204030204" pitchFamily="34" charset="0"/>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5</a:t>
            </a:fld>
            <a:endParaRPr/>
          </a:p>
        </p:txBody>
      </p:sp>
      <p:pic>
        <p:nvPicPr>
          <p:cNvPr id="2" name="Picture 1">
            <a:extLst>
              <a:ext uri="{FF2B5EF4-FFF2-40B4-BE49-F238E27FC236}">
                <a16:creationId xmlns:a16="http://schemas.microsoft.com/office/drawing/2014/main" id="{D6F818AB-0B49-43E7-A7FC-B2EBB7CD1FB7}"/>
              </a:ext>
            </a:extLst>
          </p:cNvPr>
          <p:cNvPicPr>
            <a:picLocks noChangeAspect="1"/>
          </p:cNvPicPr>
          <p:nvPr/>
        </p:nvPicPr>
        <p:blipFill>
          <a:blip r:embed="rId3"/>
          <a:stretch>
            <a:fillRect/>
          </a:stretch>
        </p:blipFill>
        <p:spPr>
          <a:xfrm>
            <a:off x="371475" y="1217608"/>
            <a:ext cx="3671151" cy="1302811"/>
          </a:xfrm>
          <a:prstGeom prst="rect">
            <a:avLst/>
          </a:prstGeom>
        </p:spPr>
      </p:pic>
      <p:pic>
        <p:nvPicPr>
          <p:cNvPr id="3" name="Picture 2">
            <a:extLst>
              <a:ext uri="{FF2B5EF4-FFF2-40B4-BE49-F238E27FC236}">
                <a16:creationId xmlns:a16="http://schemas.microsoft.com/office/drawing/2014/main" id="{58AFB3F0-149D-42EE-B600-AE4522FBB7B5}"/>
              </a:ext>
            </a:extLst>
          </p:cNvPr>
          <p:cNvPicPr>
            <a:picLocks noChangeAspect="1"/>
          </p:cNvPicPr>
          <p:nvPr/>
        </p:nvPicPr>
        <p:blipFill>
          <a:blip r:embed="rId4"/>
          <a:stretch>
            <a:fillRect/>
          </a:stretch>
        </p:blipFill>
        <p:spPr>
          <a:xfrm>
            <a:off x="371475" y="2470337"/>
            <a:ext cx="3975958" cy="1439815"/>
          </a:xfrm>
          <a:prstGeom prst="rect">
            <a:avLst/>
          </a:prstGeom>
        </p:spPr>
      </p:pic>
      <p:pic>
        <p:nvPicPr>
          <p:cNvPr id="4" name="Picture 3">
            <a:extLst>
              <a:ext uri="{FF2B5EF4-FFF2-40B4-BE49-F238E27FC236}">
                <a16:creationId xmlns:a16="http://schemas.microsoft.com/office/drawing/2014/main" id="{329C39CC-0ACB-4A6B-BDF5-F2616FC79C72}"/>
              </a:ext>
            </a:extLst>
          </p:cNvPr>
          <p:cNvPicPr>
            <a:picLocks noChangeAspect="1"/>
          </p:cNvPicPr>
          <p:nvPr/>
        </p:nvPicPr>
        <p:blipFill>
          <a:blip r:embed="rId5"/>
          <a:stretch>
            <a:fillRect/>
          </a:stretch>
        </p:blipFill>
        <p:spPr>
          <a:xfrm>
            <a:off x="4214142" y="810963"/>
            <a:ext cx="4558383" cy="35215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47750" y="14693"/>
            <a:ext cx="6996600" cy="715800"/>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Hydrophobic Plant Structures</a:t>
            </a:r>
            <a:endParaRPr sz="3200" dirty="0">
              <a:solidFill>
                <a:srgbClr val="3C78D8"/>
              </a:solidFill>
              <a:latin typeface="Calibri" panose="020F0502020204030204" pitchFamily="34" charset="0"/>
              <a:cs typeface="Calibri" panose="020F0502020204030204" pitchFamily="34" charset="0"/>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4E80A77E-E986-41FB-A540-510435E30D3E}"/>
              </a:ext>
            </a:extLst>
          </p:cNvPr>
          <p:cNvPicPr>
            <a:picLocks noChangeAspect="1"/>
          </p:cNvPicPr>
          <p:nvPr/>
        </p:nvPicPr>
        <p:blipFill>
          <a:blip r:embed="rId3"/>
          <a:stretch>
            <a:fillRect/>
          </a:stretch>
        </p:blipFill>
        <p:spPr>
          <a:xfrm>
            <a:off x="1670375" y="730493"/>
            <a:ext cx="6261100" cy="3411647"/>
          </a:xfrm>
          <a:prstGeom prst="rect">
            <a:avLst/>
          </a:prstGeom>
        </p:spPr>
      </p:pic>
      <p:pic>
        <p:nvPicPr>
          <p:cNvPr id="6" name="Picture 5">
            <a:extLst>
              <a:ext uri="{FF2B5EF4-FFF2-40B4-BE49-F238E27FC236}">
                <a16:creationId xmlns:a16="http://schemas.microsoft.com/office/drawing/2014/main" id="{5D0C5638-FE21-A74C-AF13-AEF2F731A8BD}"/>
              </a:ext>
            </a:extLst>
          </p:cNvPr>
          <p:cNvPicPr>
            <a:picLocks noChangeAspect="1"/>
          </p:cNvPicPr>
          <p:nvPr/>
        </p:nvPicPr>
        <p:blipFill>
          <a:blip r:embed="rId3"/>
          <a:stretch>
            <a:fillRect/>
          </a:stretch>
        </p:blipFill>
        <p:spPr>
          <a:xfrm>
            <a:off x="1726813" y="641283"/>
            <a:ext cx="6261100" cy="3411647"/>
          </a:xfrm>
          <a:prstGeom prst="rect">
            <a:avLst/>
          </a:prstGeom>
        </p:spPr>
      </p:pic>
    </p:spTree>
    <p:extLst>
      <p:ext uri="{BB962C8B-B14F-4D97-AF65-F5344CB8AC3E}">
        <p14:creationId xmlns:p14="http://schemas.microsoft.com/office/powerpoint/2010/main" val="54566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1073700" y="-15287"/>
            <a:ext cx="6996600" cy="715800"/>
          </a:xfrm>
          <a:prstGeom prst="rect">
            <a:avLst/>
          </a:prstGeom>
        </p:spPr>
        <p:txBody>
          <a:bodyPr spcFirstLastPara="1" wrap="square" lIns="91425" tIns="91425" rIns="91425" bIns="91425" anchor="b" anchorCtr="0">
            <a:noAutofit/>
          </a:bodyPr>
          <a:lstStyle/>
          <a:p>
            <a:pPr lvl="0"/>
            <a:r>
              <a:rPr lang="en-US" sz="3200" dirty="0">
                <a:latin typeface="Calibri" panose="020F0502020204030204" pitchFamily="34" charset="0"/>
                <a:cs typeface="Calibri" panose="020F0502020204030204" pitchFamily="34" charset="0"/>
              </a:rPr>
              <a:t>Experimental Methods</a:t>
            </a:r>
            <a:endParaRPr sz="3200" dirty="0">
              <a:solidFill>
                <a:srgbClr val="3C78D8"/>
              </a:solidFill>
              <a:latin typeface="Calibri" panose="020F0502020204030204" pitchFamily="34" charset="0"/>
              <a:cs typeface="Calibri" panose="020F0502020204030204" pitchFamily="34" charset="0"/>
            </a:endParaRPr>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7</a:t>
            </a:fld>
            <a:endParaRPr/>
          </a:p>
        </p:txBody>
      </p:sp>
      <p:grpSp>
        <p:nvGrpSpPr>
          <p:cNvPr id="2" name="Group 1">
            <a:extLst>
              <a:ext uri="{FF2B5EF4-FFF2-40B4-BE49-F238E27FC236}">
                <a16:creationId xmlns:a16="http://schemas.microsoft.com/office/drawing/2014/main" id="{F4F030EC-3E00-4A26-AF60-AECB7324A8A2}"/>
              </a:ext>
            </a:extLst>
          </p:cNvPr>
          <p:cNvGrpSpPr/>
          <p:nvPr/>
        </p:nvGrpSpPr>
        <p:grpSpPr>
          <a:xfrm>
            <a:off x="381414" y="1033391"/>
            <a:ext cx="8381171" cy="3076718"/>
            <a:chOff x="335613" y="1418325"/>
            <a:chExt cx="8381171" cy="3076718"/>
          </a:xfrm>
        </p:grpSpPr>
        <p:pic>
          <p:nvPicPr>
            <p:cNvPr id="5" name="Picture 4">
              <a:extLst>
                <a:ext uri="{FF2B5EF4-FFF2-40B4-BE49-F238E27FC236}">
                  <a16:creationId xmlns:a16="http://schemas.microsoft.com/office/drawing/2014/main" id="{DB35CDC2-1FA7-EE4F-8869-D1CA7D49F4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259" t="14445"/>
            <a:stretch/>
          </p:blipFill>
          <p:spPr>
            <a:xfrm rot="5400000">
              <a:off x="100536" y="1734349"/>
              <a:ext cx="2420495" cy="1950341"/>
            </a:xfrm>
            <a:prstGeom prst="rect">
              <a:avLst/>
            </a:prstGeom>
            <a:ln>
              <a:noFill/>
            </a:ln>
          </p:spPr>
        </p:pic>
        <p:pic>
          <p:nvPicPr>
            <p:cNvPr id="6" name="Picture 5">
              <a:extLst>
                <a:ext uri="{FF2B5EF4-FFF2-40B4-BE49-F238E27FC236}">
                  <a16:creationId xmlns:a16="http://schemas.microsoft.com/office/drawing/2014/main" id="{D526D3D2-9DED-FE44-8DBD-41C0B0FFE92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834" t="8149" r="8888" b="8147"/>
            <a:stretch/>
          </p:blipFill>
          <p:spPr>
            <a:xfrm>
              <a:off x="3124254" y="1447216"/>
              <a:ext cx="2578287" cy="2420495"/>
            </a:xfrm>
            <a:prstGeom prst="rect">
              <a:avLst/>
            </a:prstGeom>
            <a:ln>
              <a:noFill/>
            </a:ln>
          </p:spPr>
        </p:pic>
        <p:sp>
          <p:nvSpPr>
            <p:cNvPr id="7" name="TextBox 6">
              <a:extLst>
                <a:ext uri="{FF2B5EF4-FFF2-40B4-BE49-F238E27FC236}">
                  <a16:creationId xmlns:a16="http://schemas.microsoft.com/office/drawing/2014/main" id="{980958E4-0B1F-7447-88AE-018D3B899B97}"/>
                </a:ext>
              </a:extLst>
            </p:cNvPr>
            <p:cNvSpPr txBox="1"/>
            <p:nvPr/>
          </p:nvSpPr>
          <p:spPr>
            <a:xfrm>
              <a:off x="546619" y="3919767"/>
              <a:ext cx="1159053" cy="523220"/>
            </a:xfrm>
            <a:prstGeom prst="rect">
              <a:avLst/>
            </a:prstGeom>
            <a:noFill/>
          </p:spPr>
          <p:txBody>
            <a:bodyPr wrap="square" rtlCol="0">
              <a:spAutoFit/>
            </a:bodyPr>
            <a:lstStyle/>
            <a:p>
              <a:r>
                <a:rPr lang="en-US" dirty="0"/>
                <a:t>Perovskite Deposition</a:t>
              </a:r>
            </a:p>
          </p:txBody>
        </p:sp>
        <p:sp>
          <p:nvSpPr>
            <p:cNvPr id="8" name="TextBox 7">
              <a:extLst>
                <a:ext uri="{FF2B5EF4-FFF2-40B4-BE49-F238E27FC236}">
                  <a16:creationId xmlns:a16="http://schemas.microsoft.com/office/drawing/2014/main" id="{AF57CDD4-8CB6-3A4E-95EA-B58E8F6E7F6C}"/>
                </a:ext>
              </a:extLst>
            </p:cNvPr>
            <p:cNvSpPr txBox="1"/>
            <p:nvPr/>
          </p:nvSpPr>
          <p:spPr>
            <a:xfrm>
              <a:off x="3583663" y="3919767"/>
              <a:ext cx="1902737" cy="523220"/>
            </a:xfrm>
            <a:prstGeom prst="rect">
              <a:avLst/>
            </a:prstGeom>
            <a:noFill/>
          </p:spPr>
          <p:txBody>
            <a:bodyPr wrap="square" rtlCol="0">
              <a:spAutoFit/>
            </a:bodyPr>
            <a:lstStyle/>
            <a:p>
              <a:r>
                <a:rPr lang="en-US" dirty="0"/>
                <a:t>Protective Layer Deposition</a:t>
              </a:r>
            </a:p>
          </p:txBody>
        </p:sp>
        <p:pic>
          <p:nvPicPr>
            <p:cNvPr id="9" name="Picture 8">
              <a:extLst>
                <a:ext uri="{FF2B5EF4-FFF2-40B4-BE49-F238E27FC236}">
                  <a16:creationId xmlns:a16="http://schemas.microsoft.com/office/drawing/2014/main" id="{B2304BC8-B734-3E42-9F5C-67FDC923CFA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82" r="8181"/>
            <a:stretch/>
          </p:blipFill>
          <p:spPr>
            <a:xfrm rot="5400000">
              <a:off x="6423394" y="1545431"/>
              <a:ext cx="2420496" cy="2166284"/>
            </a:xfrm>
            <a:prstGeom prst="rect">
              <a:avLst/>
            </a:prstGeom>
          </p:spPr>
        </p:pic>
        <p:sp>
          <p:nvSpPr>
            <p:cNvPr id="10" name="TextBox 9">
              <a:extLst>
                <a:ext uri="{FF2B5EF4-FFF2-40B4-BE49-F238E27FC236}">
                  <a16:creationId xmlns:a16="http://schemas.microsoft.com/office/drawing/2014/main" id="{C33EF22B-99D6-B945-8B14-F081BB90B446}"/>
                </a:ext>
              </a:extLst>
            </p:cNvPr>
            <p:cNvSpPr txBox="1"/>
            <p:nvPr/>
          </p:nvSpPr>
          <p:spPr>
            <a:xfrm>
              <a:off x="6953758" y="3971823"/>
              <a:ext cx="1359767" cy="523220"/>
            </a:xfrm>
            <a:prstGeom prst="rect">
              <a:avLst/>
            </a:prstGeom>
            <a:noFill/>
          </p:spPr>
          <p:txBody>
            <a:bodyPr wrap="square" rtlCol="0">
              <a:spAutoFit/>
            </a:bodyPr>
            <a:lstStyle/>
            <a:p>
              <a:r>
                <a:rPr lang="en-US" dirty="0"/>
                <a:t>Experimental Test “Cells”</a:t>
              </a:r>
            </a:p>
          </p:txBody>
        </p:sp>
      </p:grpSp>
    </p:spTree>
    <p:extLst>
      <p:ext uri="{BB962C8B-B14F-4D97-AF65-F5344CB8AC3E}">
        <p14:creationId xmlns:p14="http://schemas.microsoft.com/office/powerpoint/2010/main" val="121943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62025" y="0"/>
            <a:ext cx="6996600" cy="715800"/>
          </a:xfrm>
          <a:prstGeom prst="rect">
            <a:avLst/>
          </a:prstGeom>
        </p:spPr>
        <p:txBody>
          <a:bodyPr spcFirstLastPara="1" wrap="square" lIns="91425" tIns="91425" rIns="91425" bIns="91425" anchor="b" anchorCtr="0">
            <a:noAutofit/>
          </a:bodyPr>
          <a:lstStyle/>
          <a:p>
            <a:pPr lvl="0"/>
            <a:r>
              <a:rPr lang="en-US" altLang="en-US" sz="3200" dirty="0">
                <a:latin typeface="Calibri" panose="020F0502020204030204" pitchFamily="34" charset="0"/>
              </a:rPr>
              <a:t>Summary/</a:t>
            </a:r>
            <a:r>
              <a:rPr lang="en-US" altLang="en-US" sz="3200" dirty="0" err="1">
                <a:latin typeface="Calibri" panose="020F0502020204030204" pitchFamily="34" charset="0"/>
              </a:rPr>
              <a:t>Acknowledgemnts</a:t>
            </a:r>
            <a:endParaRPr sz="3200" dirty="0">
              <a:solidFill>
                <a:srgbClr val="3C78D8"/>
              </a:solidFill>
            </a:endParaRPr>
          </a:p>
        </p:txBody>
      </p:sp>
      <p:sp>
        <p:nvSpPr>
          <p:cNvPr id="500" name="Google Shape;500;p18"/>
          <p:cNvSpPr txBox="1">
            <a:spLocks noGrp="1"/>
          </p:cNvSpPr>
          <p:nvPr>
            <p:ph type="body" idx="1"/>
          </p:nvPr>
        </p:nvSpPr>
        <p:spPr>
          <a:xfrm>
            <a:off x="533158" y="715800"/>
            <a:ext cx="6996600" cy="1504107"/>
          </a:xfrm>
          <a:prstGeom prst="rect">
            <a:avLst/>
          </a:prstGeom>
        </p:spPr>
        <p:txBody>
          <a:bodyPr spcFirstLastPara="1" wrap="square" lIns="91425" tIns="91425" rIns="91425" bIns="91425" anchor="t" anchorCtr="0">
            <a:noAutofit/>
          </a:bodyPr>
          <a:lstStyle/>
          <a:p>
            <a:pPr marL="0" indent="0">
              <a:buNone/>
            </a:pPr>
            <a:r>
              <a:rPr lang="en-US" altLang="en-US" dirty="0">
                <a:latin typeface="Calibri" pitchFamily="34" charset="0"/>
              </a:rPr>
              <a:t>Ultimately, Perovskite Solar Cells are worth further research and review</a:t>
            </a:r>
          </a:p>
          <a:p>
            <a:pPr marL="0" indent="0">
              <a:buNone/>
            </a:pPr>
            <a:r>
              <a:rPr lang="en-US" altLang="en-US" dirty="0">
                <a:latin typeface="Calibri" pitchFamily="34" charset="0"/>
              </a:rPr>
              <a:t>Especially for Solar Electric Propulsion lol</a:t>
            </a:r>
          </a:p>
          <a:p>
            <a:pPr marL="0" indent="0">
              <a:buNone/>
            </a:pPr>
            <a:endParaRPr lang="en-US" altLang="en-US" dirty="0">
              <a:latin typeface="Calibri" pitchFamily="34" charset="0"/>
            </a:endParaRPr>
          </a:p>
          <a:p>
            <a:pPr marL="0" indent="0">
              <a:buNone/>
            </a:pPr>
            <a:r>
              <a:rPr lang="en-US" altLang="en-US" dirty="0">
                <a:latin typeface="Calibri" pitchFamily="34" charset="0"/>
              </a:rPr>
              <a:t>We Would like to thank/acknowledge</a:t>
            </a:r>
          </a:p>
          <a:p>
            <a:r>
              <a:rPr lang="en-US" altLang="en-US" dirty="0">
                <a:latin typeface="Calibri" pitchFamily="34" charset="0"/>
              </a:rPr>
              <a:t>Dr. </a:t>
            </a:r>
            <a:r>
              <a:rPr lang="en-US" altLang="en-US" dirty="0" err="1">
                <a:latin typeface="Calibri" pitchFamily="34" charset="0"/>
              </a:rPr>
              <a:t>Peshek</a:t>
            </a:r>
            <a:endParaRPr lang="en-US" altLang="en-US" dirty="0">
              <a:latin typeface="Calibri" pitchFamily="34" charset="0"/>
            </a:endParaRPr>
          </a:p>
          <a:p>
            <a:r>
              <a:rPr lang="en-US" altLang="en-US" dirty="0">
                <a:latin typeface="Calibri" pitchFamily="34" charset="0"/>
              </a:rPr>
              <a:t>Space Academy</a:t>
            </a:r>
          </a:p>
          <a:p>
            <a:r>
              <a:rPr lang="en-US" altLang="en-US" dirty="0">
                <a:latin typeface="Calibri" pitchFamily="34" charset="0"/>
              </a:rPr>
              <a:t>Ohio Space Grant</a:t>
            </a:r>
          </a:p>
          <a:p>
            <a:pPr marL="101600" lvl="0" indent="0" rtl="0">
              <a:spcBef>
                <a:spcPts val="600"/>
              </a:spcBef>
              <a:spcAft>
                <a:spcPts val="0"/>
              </a:spcAft>
              <a:buSzPts val="2000"/>
              <a:buNone/>
            </a:pPr>
            <a:endParaRPr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979762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9"/>
          <p:cNvSpPr txBox="1">
            <a:spLocks noGrp="1"/>
          </p:cNvSpPr>
          <p:nvPr>
            <p:ph type="ctrTitle" idx="4294967295"/>
          </p:nvPr>
        </p:nvSpPr>
        <p:spPr>
          <a:xfrm>
            <a:off x="685800" y="2345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000" dirty="0"/>
              <a:t>Thank You</a:t>
            </a:r>
            <a:endParaRPr sz="9000" dirty="0"/>
          </a:p>
        </p:txBody>
      </p:sp>
      <p:grpSp>
        <p:nvGrpSpPr>
          <p:cNvPr id="508" name="Google Shape;508;p19"/>
          <p:cNvGrpSpPr/>
          <p:nvPr/>
        </p:nvGrpSpPr>
        <p:grpSpPr>
          <a:xfrm>
            <a:off x="4146170" y="640688"/>
            <a:ext cx="1166508" cy="1166538"/>
            <a:chOff x="6654650" y="3665275"/>
            <a:chExt cx="409100" cy="409125"/>
          </a:xfrm>
        </p:grpSpPr>
        <p:sp>
          <p:nvSpPr>
            <p:cNvPr id="509" name="Google Shape;509;p19"/>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Google Shape;510;p19"/>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11" name="Google Shape;511;p19"/>
          <p:cNvGrpSpPr/>
          <p:nvPr/>
        </p:nvGrpSpPr>
        <p:grpSpPr>
          <a:xfrm rot="1940693">
            <a:off x="3340903" y="1116018"/>
            <a:ext cx="587626" cy="587659"/>
            <a:chOff x="570875" y="4322250"/>
            <a:chExt cx="443300" cy="443325"/>
          </a:xfrm>
        </p:grpSpPr>
        <p:sp>
          <p:nvSpPr>
            <p:cNvPr id="512" name="Google Shape;512;p19"/>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Google Shape;513;p19"/>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Google Shape;514;p1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Google Shape;515;p19"/>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16" name="Google Shape;516;p19"/>
          <p:cNvSpPr/>
          <p:nvPr/>
        </p:nvSpPr>
        <p:spPr>
          <a:xfrm>
            <a:off x="3829676" y="640708"/>
            <a:ext cx="316510"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Google Shape;517;p19"/>
          <p:cNvSpPr/>
          <p:nvPr/>
        </p:nvSpPr>
        <p:spPr>
          <a:xfrm rot="1793658">
            <a:off x="5318500" y="1302383"/>
            <a:ext cx="225078" cy="214930"/>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Google Shape;518;p19"/>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378</Words>
  <Application>Microsoft Macintosh PowerPoint</Application>
  <PresentationFormat>On-screen Show (16:9)</PresentationFormat>
  <Paragraphs>62</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ＭＳ Ｐゴシック</vt:lpstr>
      <vt:lpstr>Source Sans Pro</vt:lpstr>
      <vt:lpstr>Oswald</vt:lpstr>
      <vt:lpstr>Calibri</vt:lpstr>
      <vt:lpstr>Arial</vt:lpstr>
      <vt:lpstr>Quince template</vt:lpstr>
      <vt:lpstr>Ana Fiona Dalipi - Baldwin Wallace University Shireen Khayat - University of Maryland, College Park Daniel Rodriguez-Lopez - Polytechnic University of Puerto Rico Deyaneira Torres-Gonzalez - University of Puerto Rico at Mayagüez Mentor: Dr. Timothy Peshek </vt:lpstr>
      <vt:lpstr>Introduction and Objective</vt:lpstr>
      <vt:lpstr>Approach</vt:lpstr>
      <vt:lpstr>Water Simulation</vt:lpstr>
      <vt:lpstr>Thermochemical Model</vt:lpstr>
      <vt:lpstr>Hydrophobic Plant Structures</vt:lpstr>
      <vt:lpstr>Experimental Methods</vt:lpstr>
      <vt:lpstr>Summary/Acknowledgemnts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15</cp:revision>
  <dcterms:modified xsi:type="dcterms:W3CDTF">2018-09-04T01:54:16Z</dcterms:modified>
</cp:coreProperties>
</file>